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8" r:id="rId2"/>
    <p:sldId id="264" r:id="rId3"/>
    <p:sldId id="308" r:id="rId4"/>
    <p:sldId id="309" r:id="rId5"/>
    <p:sldId id="310" r:id="rId6"/>
    <p:sldId id="311" r:id="rId7"/>
    <p:sldId id="312" r:id="rId8"/>
    <p:sldId id="313" r:id="rId9"/>
    <p:sldId id="314" r:id="rId10"/>
    <p:sldId id="315" r:id="rId11"/>
    <p:sldId id="316" r:id="rId12"/>
    <p:sldId id="317" r:id="rId13"/>
    <p:sldId id="318" r:id="rId14"/>
    <p:sldId id="319" r:id="rId15"/>
    <p:sldId id="320" r:id="rId16"/>
    <p:sldId id="321" r:id="rId17"/>
    <p:sldId id="322" r:id="rId18"/>
    <p:sldId id="323" r:id="rId19"/>
    <p:sldId id="324" r:id="rId20"/>
    <p:sldId id="263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D900"/>
    <a:srgbClr val="28C700"/>
    <a:srgbClr val="69D33F"/>
    <a:srgbClr val="02BA04"/>
    <a:srgbClr val="00B050"/>
    <a:srgbClr val="FE9727"/>
    <a:srgbClr val="0B9444"/>
    <a:srgbClr val="28CB00"/>
    <a:srgbClr val="0BB544"/>
    <a:srgbClr val="0BAF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38"/>
    <p:restoredTop sz="95833"/>
  </p:normalViewPr>
  <p:slideViewPr>
    <p:cSldViewPr snapToGrid="0" snapToObjects="1">
      <p:cViewPr varScale="1">
        <p:scale>
          <a:sx n="114" d="100"/>
          <a:sy n="114" d="100"/>
        </p:scale>
        <p:origin x="71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260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3C40761-B44E-5042-A93D-FA32262E29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F5C9CB-6157-F240-80D0-4527B66A2BA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C3E3E8-8330-D34A-8A7C-4B8C70AD9F97}" type="datetimeFigureOut">
              <a:rPr kumimoji="1" lang="zh-CN" altLang="en-US" smtClean="0"/>
              <a:t>2019/9/6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D23E32B-1659-9042-A764-46F0850D30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9313BDA-C5AA-694A-82DD-DB705C7DDD3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D8EAB1-7A70-AB4B-9A55-47987689A3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21034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png>
</file>

<file path=ppt/media/image4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F5426A-9227-924A-94B5-A5881B1F9B1E}" type="datetimeFigureOut">
              <a:rPr kumimoji="1" lang="zh-CN" altLang="en-US" smtClean="0"/>
              <a:t>2019/9/6</a:t>
            </a:fld>
            <a:endParaRPr kumimoji="1"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AA05F-48D9-924B-B61A-95B9553E0BD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幻灯片图像占位符 7">
            <a:extLst>
              <a:ext uri="{FF2B5EF4-FFF2-40B4-BE49-F238E27FC236}">
                <a16:creationId xmlns:a16="http://schemas.microsoft.com/office/drawing/2014/main" id="{5872BBF0-8199-7D4B-8F3C-44206CE8A9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2963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AA05F-48D9-924B-B61A-95B9553E0BD7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0404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DF53E1CE-3504-6F43-9346-25F746AD5507}"/>
              </a:ext>
            </a:extLst>
          </p:cNvPr>
          <p:cNvSpPr txBox="1"/>
          <p:nvPr userDrawn="1"/>
        </p:nvSpPr>
        <p:spPr>
          <a:xfrm>
            <a:off x="11268635" y="-8875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4EE29D7-DD8E-0C4A-8655-1872A1ADDA5A}"/>
              </a:ext>
            </a:extLst>
          </p:cNvPr>
          <p:cNvSpPr txBox="1"/>
          <p:nvPr userDrawn="1"/>
        </p:nvSpPr>
        <p:spPr>
          <a:xfrm>
            <a:off x="4451159" y="6170852"/>
            <a:ext cx="3289682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900" spc="300" dirty="0">
                <a:solidFill>
                  <a:srgbClr val="28D9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 GREAT WORKFORCE</a:t>
            </a:r>
            <a:r>
              <a:rPr kumimoji="1" lang="zh-CN" altLang="en-US" sz="900" spc="300" dirty="0">
                <a:solidFill>
                  <a:srgbClr val="28D9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en-US" altLang="zh-CN" sz="900" kern="1200" spc="300" dirty="0">
                <a:solidFill>
                  <a:srgbClr val="28D9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+mn-cs"/>
              </a:rPr>
              <a:t>GAIA</a:t>
            </a:r>
            <a:r>
              <a:rPr kumimoji="1" lang="zh-CN" altLang="en-US" sz="900" kern="1200" spc="300" dirty="0">
                <a:solidFill>
                  <a:srgbClr val="28D9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+mn-cs"/>
              </a:rPr>
              <a:t> </a:t>
            </a:r>
            <a:r>
              <a:rPr kumimoji="1" lang="en-US" altLang="zh-CN" sz="900" kern="1200" spc="300" dirty="0">
                <a:solidFill>
                  <a:srgbClr val="28D9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+mn-cs"/>
              </a:rPr>
              <a:t>WORKS</a:t>
            </a:r>
            <a:endParaRPr kumimoji="1" lang="zh-CN" altLang="en-US" sz="900" kern="1200" spc="300" dirty="0">
              <a:solidFill>
                <a:srgbClr val="28D9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+mn-cs"/>
            </a:endParaRPr>
          </a:p>
          <a:p>
            <a:pPr algn="ctr"/>
            <a:endParaRPr kumimoji="1" lang="zh-CN" altLang="en-US" sz="800" spc="300" dirty="0">
              <a:solidFill>
                <a:srgbClr val="28D9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D50B28B-653E-B541-9A36-7E7B588DCE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8956" y="2731253"/>
            <a:ext cx="9377337" cy="947938"/>
          </a:xfrm>
          <a:prstGeom prst="rect">
            <a:avLst/>
          </a:prstGeom>
        </p:spPr>
        <p:txBody>
          <a:bodyPr anchor="b"/>
          <a:lstStyle>
            <a:lvl1pPr algn="l">
              <a:defRPr sz="6000" b="1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31989A-AC88-EB4F-A16F-0D3DF73C24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99781" y="1309842"/>
            <a:ext cx="1592438" cy="52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30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A1AFEE-C98F-EC40-9EE6-360B3058E886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AFB5BB-C2D5-B246-95F4-C5CC66144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 b="1" i="0">
                <a:solidFill>
                  <a:srgbClr val="0B944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6DA817D-40A2-8040-9EB4-33E0B7A94A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39399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12DC119-5BE4-F649-B830-FAC1FD81F2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0805" y="3051175"/>
            <a:ext cx="6930390" cy="75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79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F9C815-B7D1-A342-895B-F3AED4771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8876" y="1054442"/>
            <a:ext cx="10162736" cy="718087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rgbClr val="0B944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目录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543FB4D-D34E-8347-B46B-028A1F39CD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07337" y="2437229"/>
            <a:ext cx="3932237" cy="3262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C15AC5B-CCFD-2948-BF48-668D8B6A21C1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2507337" y="3161715"/>
            <a:ext cx="3932237" cy="3262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992CDF2-54F3-6B42-B378-403BDC0D5CEB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2507337" y="3886201"/>
            <a:ext cx="3932237" cy="3262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529C09B-EC99-514E-AF5E-8C07B0FFA2A2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2507337" y="4610687"/>
            <a:ext cx="3932237" cy="3262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018EB37-0817-3C44-A9F4-C48DCE6DA384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6677880" y="2437229"/>
            <a:ext cx="3932237" cy="3262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1F54012-2456-CE49-A789-FC0409100473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677880" y="3161715"/>
            <a:ext cx="3932237" cy="3262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073BA478-DC77-444A-B711-D4E249F7D836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677880" y="3886201"/>
            <a:ext cx="3932237" cy="3262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30AEC700-7E4F-6040-8A2C-8DF54EA08D9A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6677880" y="4610687"/>
            <a:ext cx="3932237" cy="3262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097233B9-F907-A146-B3D1-C62E96080A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7170" y="369750"/>
            <a:ext cx="1017411" cy="33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90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44CD7F-3AA6-0A4B-AEFC-7278CE117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784" y="2847011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4800" b="1" i="0">
                <a:solidFill>
                  <a:srgbClr val="0B944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DB0F6E9-4E5C-C243-9195-A9BD256F56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7170" y="369750"/>
            <a:ext cx="1017411" cy="33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002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E9A36CB-0FC0-6542-86DB-50FCBCA750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5708" y="528810"/>
            <a:ext cx="9059468" cy="665428"/>
          </a:xfrm>
          <a:prstGeom prst="rect">
            <a:avLst/>
          </a:prstGeom>
        </p:spPr>
        <p:txBody>
          <a:bodyPr anchor="b"/>
          <a:lstStyle>
            <a:lvl1pPr algn="ctr">
              <a:defRPr sz="4400" b="1" i="0">
                <a:solidFill>
                  <a:srgbClr val="0B944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702075B-FD4C-264F-B64B-EAD8AE8CF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8830"/>
            <a:ext cx="10515600" cy="46081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BFD3858-E6B2-CE4E-A1D5-3172DBEB57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7170" y="369750"/>
            <a:ext cx="1017411" cy="33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237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E9A36CB-0FC0-6542-86DB-50FCBCA750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4581" y="799743"/>
            <a:ext cx="9059468" cy="665428"/>
          </a:xfrm>
          <a:prstGeom prst="rect">
            <a:avLst/>
          </a:prstGeom>
        </p:spPr>
        <p:txBody>
          <a:bodyPr anchor="b"/>
          <a:lstStyle>
            <a:lvl1pPr algn="ctr">
              <a:defRPr sz="4400" b="1" i="0">
                <a:solidFill>
                  <a:srgbClr val="0B944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1308EAB-75F5-4441-9D28-CF5A5EEC88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7170" y="369750"/>
            <a:ext cx="1017411" cy="33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561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DAE73127-13D2-5842-A2BB-AD0A0596D0A6}"/>
              </a:ext>
            </a:extLst>
          </p:cNvPr>
          <p:cNvSpPr txBox="1"/>
          <p:nvPr userDrawn="1"/>
        </p:nvSpPr>
        <p:spPr>
          <a:xfrm>
            <a:off x="4917408" y="6481026"/>
            <a:ext cx="2614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600" spc="300" dirty="0">
                <a:solidFill>
                  <a:srgbClr val="0BA0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 GREAT WORKFORCE</a:t>
            </a:r>
            <a:r>
              <a:rPr kumimoji="1" lang="zh-CN" altLang="en-US" sz="600" spc="300" dirty="0">
                <a:solidFill>
                  <a:srgbClr val="0BA0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en-US" altLang="zh-CN" sz="600" kern="1200" spc="300" dirty="0">
                <a:solidFill>
                  <a:srgbClr val="0BA0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+mn-cs"/>
              </a:rPr>
              <a:t>GAIA</a:t>
            </a:r>
            <a:r>
              <a:rPr kumimoji="1" lang="zh-CN" altLang="en-US" sz="600" kern="1200" spc="300" dirty="0">
                <a:solidFill>
                  <a:srgbClr val="0BA0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+mn-cs"/>
              </a:rPr>
              <a:t> </a:t>
            </a:r>
            <a:r>
              <a:rPr kumimoji="1" lang="en-US" altLang="zh-CN" sz="600" kern="1200" spc="300" dirty="0">
                <a:solidFill>
                  <a:srgbClr val="0BA0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+mn-cs"/>
              </a:rPr>
              <a:t>WORKS</a:t>
            </a:r>
            <a:endParaRPr kumimoji="1" lang="zh-CN" altLang="en-US" sz="600" kern="1200" spc="300" dirty="0">
              <a:solidFill>
                <a:srgbClr val="0BA0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+mn-cs"/>
            </a:endParaRPr>
          </a:p>
          <a:p>
            <a:endParaRPr kumimoji="1" lang="zh-CN" altLang="en-US" sz="600" spc="300" dirty="0">
              <a:solidFill>
                <a:srgbClr val="0BA0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4453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CFCEE5F-5554-8948-82E3-75D2ADE58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391"/>
            <a:ext cx="10515600" cy="1084113"/>
          </a:xfrm>
          <a:prstGeom prst="rect">
            <a:avLst/>
          </a:prstGeom>
        </p:spPr>
        <p:txBody>
          <a:bodyPr/>
          <a:lstStyle>
            <a:lvl1pPr algn="ctr">
              <a:defRPr b="1" i="0">
                <a:solidFill>
                  <a:srgbClr val="0B944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E23E79D-F77D-FE43-8BA5-1AAD95AE30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8911B1A-BB5F-994D-8E19-208E284BA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95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22A875D-A4E5-2C4D-B830-3BC8A4780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b="1" i="0">
                <a:solidFill>
                  <a:srgbClr val="0B944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2C34722-BD9C-214A-92FB-8B810A8EE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D88AD04-25CF-DB4A-8180-804E23FD0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EA9916D-863D-C44F-8966-AF3E921245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011C0C65-E619-5E48-8104-EF26D4254D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694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30F0699-8B1E-9542-B09E-E905A271A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 b="1" i="0">
                <a:solidFill>
                  <a:srgbClr val="0B944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182923C-7E9C-994D-BD6E-18E72C4F5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F9ECA715-138F-3E49-9789-538DE82C5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0735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81623"/>
            </a:gs>
            <a:gs pos="99000">
              <a:srgbClr val="272738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C99C619E-A8DB-2E4E-96EC-0CAE3E94F12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7F03CD2E-0384-5B40-98BD-2BDC5541BAD7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37B091FA-4B17-804B-8948-1B4E1029917E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67ADF03-0D5A-2F4B-9FAC-C9765C836181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367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0" r:id="rId4"/>
    <p:sldLayoutId id="2147483656" r:id="rId5"/>
    <p:sldLayoutId id="2147483657" r:id="rId6"/>
    <p:sldLayoutId id="2147483654" r:id="rId7"/>
    <p:sldLayoutId id="2147483655" r:id="rId8"/>
    <p:sldLayoutId id="2147483658" r:id="rId9"/>
    <p:sldLayoutId id="2147483659" r:id="rId10"/>
    <p:sldLayoutId id="214748365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shadow88sky.github.io/2019/es-uri-search/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F2C30A0-57FF-8341-A7B1-A058C742C373}"/>
              </a:ext>
            </a:extLst>
          </p:cNvPr>
          <p:cNvSpPr txBox="1"/>
          <p:nvPr/>
        </p:nvSpPr>
        <p:spPr>
          <a:xfrm>
            <a:off x="3500878" y="2253310"/>
            <a:ext cx="51902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b="1" dirty="0" err="1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ElasticSearch</a:t>
            </a:r>
            <a:br>
              <a:rPr lang="en-US" altLang="zh-CN" sz="5400" dirty="0"/>
            </a:br>
            <a:endParaRPr kumimoji="1" lang="zh-CN" altLang="en-US" sz="3600" spc="6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50EE560-F656-6043-831F-8E26F1DFDEBD}"/>
              </a:ext>
            </a:extLst>
          </p:cNvPr>
          <p:cNvSpPr txBox="1"/>
          <p:nvPr/>
        </p:nvSpPr>
        <p:spPr>
          <a:xfrm>
            <a:off x="-6234545" y="-66501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946B332-FADA-0D48-B70F-563C1971BBA6}"/>
              </a:ext>
            </a:extLst>
          </p:cNvPr>
          <p:cNvSpPr/>
          <p:nvPr/>
        </p:nvSpPr>
        <p:spPr>
          <a:xfrm>
            <a:off x="4507175" y="4406864"/>
            <a:ext cx="31776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spc="3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Chen Xu </a:t>
            </a:r>
            <a:r>
              <a:rPr lang="zh-CN" altLang="en-US" sz="1600" spc="3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徐晨</a:t>
            </a:r>
            <a:endParaRPr lang="en-US" altLang="zh-CN" sz="1600" spc="3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0318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3CBF9526-E0D8-7F4C-9BF6-B934B46A6C7F}"/>
              </a:ext>
            </a:extLst>
          </p:cNvPr>
          <p:cNvSpPr txBox="1">
            <a:spLocks/>
          </p:cNvSpPr>
          <p:nvPr/>
        </p:nvSpPr>
        <p:spPr>
          <a:xfrm>
            <a:off x="1585934" y="901472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A239C7B-DE8B-A543-A19D-F52CA9650B12}"/>
              </a:ext>
            </a:extLst>
          </p:cNvPr>
          <p:cNvSpPr txBox="1"/>
          <p:nvPr/>
        </p:nvSpPr>
        <p:spPr>
          <a:xfrm>
            <a:off x="1272164" y="1833880"/>
            <a:ext cx="92164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Analysis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文本分析是把全文本转换一系列单词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(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term/token)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的过程，也叫分词</a:t>
            </a:r>
            <a:endParaRPr lang="en-US" altLang="zh-CN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Analysis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是通过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Analyzer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来实现的</a:t>
            </a:r>
            <a:b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</a:b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可使用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Elasticsearch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内置的分析器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/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或者按需定制化分析器</a:t>
            </a:r>
            <a:endParaRPr lang="en-US" altLang="zh-CN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除了在数据写入时转换词条，匹配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Query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语句时候也需要用相同的分析器对查询语句进行分析</a:t>
            </a:r>
          </a:p>
          <a:p>
            <a:endParaRPr lang="zh-CN" altLang="en-US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45200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09A29FA8-C295-9F48-B244-2EEE90C994FD}"/>
              </a:ext>
            </a:extLst>
          </p:cNvPr>
          <p:cNvSpPr txBox="1">
            <a:spLocks/>
          </p:cNvSpPr>
          <p:nvPr/>
        </p:nvSpPr>
        <p:spPr>
          <a:xfrm>
            <a:off x="1585934" y="901472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内置分词器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3F85472-337B-AE4A-A384-F7E5C1E0B009}"/>
              </a:ext>
            </a:extLst>
          </p:cNvPr>
          <p:cNvSpPr txBox="1"/>
          <p:nvPr/>
        </p:nvSpPr>
        <p:spPr>
          <a:xfrm>
            <a:off x="1272164" y="1833880"/>
            <a:ext cx="92164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Standard Analyzer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默认分词器，按词切分，小写处理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Simple Analyzer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按照非字母切分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(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符号被过滤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),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小写处理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Stop Analyzer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小写处理，停用词过滤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(</a:t>
            </a:r>
            <a:r>
              <a:rPr lang="en" altLang="zh-CN" sz="2400" dirty="0" err="1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the,a,is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Whitespace Analyzer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按照空格切分，不转小写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Keyword Analyzer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不分词，直接将输入当作输出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Patter Analyzer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正则表达式，默认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\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W+(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非字符分割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Language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提供了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30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多种常见语言的分词器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Customer Analyzer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自定义分词器</a:t>
            </a:r>
          </a:p>
          <a:p>
            <a:endParaRPr lang="zh-CN" altLang="en-US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85059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E87AA915-199E-9C42-9E9A-9795B7528A32}"/>
              </a:ext>
            </a:extLst>
          </p:cNvPr>
          <p:cNvSpPr txBox="1">
            <a:spLocks/>
          </p:cNvSpPr>
          <p:nvPr/>
        </p:nvSpPr>
        <p:spPr>
          <a:xfrm>
            <a:off x="1585934" y="901472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查询语法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URI Search(</a:t>
            </a:r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4308522-2F1D-5E47-80FE-1C03E6552459}"/>
              </a:ext>
            </a:extLst>
          </p:cNvPr>
          <p:cNvSpPr txBox="1"/>
          <p:nvPr/>
        </p:nvSpPr>
        <p:spPr>
          <a:xfrm>
            <a:off x="1704656" y="5136855"/>
            <a:ext cx="921649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q</a:t>
            </a:r>
            <a:r>
              <a:rPr lang="zh-CN" altLang="e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指定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查询语句，使用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Query String Syntax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000" dirty="0" err="1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df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默认字段，不指定时，会对所有字段进行查询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Sort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排序 </a:t>
            </a:r>
            <a:r>
              <a:rPr lang="en-US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/ 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from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和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size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用于分页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Profile 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可以查看查询是如何被执行的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C8ED37-E3B8-0A49-B15A-02F68467D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656" y="1775245"/>
            <a:ext cx="8351505" cy="315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564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B6355E1B-0B04-4A41-9AAE-72C9D6673A29}"/>
              </a:ext>
            </a:extLst>
          </p:cNvPr>
          <p:cNvSpPr txBox="1">
            <a:spLocks/>
          </p:cNvSpPr>
          <p:nvPr/>
        </p:nvSpPr>
        <p:spPr>
          <a:xfrm>
            <a:off x="1585934" y="901472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查询语法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URI Search(</a:t>
            </a:r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6ECBF2-27AC-5F49-9DF1-A1A9A20E8879}"/>
              </a:ext>
            </a:extLst>
          </p:cNvPr>
          <p:cNvSpPr/>
          <p:nvPr/>
        </p:nvSpPr>
        <p:spPr>
          <a:xfrm>
            <a:off x="981307" y="1680675"/>
            <a:ext cx="10905893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指定字段 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vs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泛查询</a:t>
            </a:r>
            <a:endParaRPr lang="en-US" altLang="zh-CN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r>
              <a:rPr lang="zh-Hans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       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q=title:2012 / q=2012</a:t>
            </a:r>
          </a:p>
          <a:p>
            <a:endParaRPr lang="en" altLang="zh-CN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Term vs Phrase</a:t>
            </a:r>
          </a:p>
          <a:p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       Beautiful Mind 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等效于</a:t>
            </a:r>
            <a:r>
              <a:rPr lang="zh-Hans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Beautiful OR Mind </a:t>
            </a:r>
          </a:p>
          <a:p>
            <a:r>
              <a:rPr lang="zh-Hans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        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"Beautiful Mind",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等效于 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Beautiful AND Mind</a:t>
            </a:r>
            <a:r>
              <a:rPr lang="zh-CN" altLang="e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。 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Phrase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查询</a:t>
            </a:r>
            <a:r>
              <a:rPr lang="en-US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,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还要求前后顺序保持一致</a:t>
            </a:r>
            <a:endParaRPr lang="en-US" altLang="zh-CN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endParaRPr lang="en-US" altLang="zh-CN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参考链接</a:t>
            </a:r>
            <a:r>
              <a:rPr lang="en-US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:</a:t>
            </a:r>
            <a:r>
              <a:rPr lang="en" altLang="zh-CN" sz="2000" dirty="0">
                <a:hlinkClick r:id="rId2"/>
              </a:rPr>
              <a:t>https://shadow88sky.github.io/2019/es-uri-search/</a:t>
            </a:r>
            <a:endParaRPr lang="en-US" altLang="zh-CN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endParaRPr lang="zh-CN" altLang="en-US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69025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A5ABC22-14BF-0F40-94ED-48B56AA7B828}"/>
              </a:ext>
            </a:extLst>
          </p:cNvPr>
          <p:cNvSpPr txBox="1">
            <a:spLocks/>
          </p:cNvSpPr>
          <p:nvPr/>
        </p:nvSpPr>
        <p:spPr>
          <a:xfrm>
            <a:off x="1585934" y="901472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Dynamic Mapping</a:t>
            </a:r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67766D8-1032-5C43-B905-47A3F50957DD}"/>
              </a:ext>
            </a:extLst>
          </p:cNvPr>
          <p:cNvSpPr/>
          <p:nvPr/>
        </p:nvSpPr>
        <p:spPr>
          <a:xfrm>
            <a:off x="981307" y="1680675"/>
            <a:ext cx="1090589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在写入文档时候，如果索引不存在，会自动创建索引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Dynamic Mapping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的机制，使得我们无需手动定义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Mappings</a:t>
            </a:r>
            <a:r>
              <a:rPr lang="zh-CN" altLang="e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。 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Elasticsearch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会自动根据文档信息，推算出字段的类型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但是有时候会推算的不对，例如地理位置信息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当类型如果设置不对时，会导致一些功能无法正常运行，例如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Range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查询</a:t>
            </a:r>
          </a:p>
          <a:p>
            <a:endParaRPr lang="zh-CN" altLang="en-US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5D4F3D9-77EE-E44E-BA77-16C10131C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486" y="3761964"/>
            <a:ext cx="5181848" cy="242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368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32C680D6-8C33-8C4A-A9AE-E9B221806AA5}"/>
              </a:ext>
            </a:extLst>
          </p:cNvPr>
          <p:cNvSpPr txBox="1">
            <a:spLocks/>
          </p:cNvSpPr>
          <p:nvPr/>
        </p:nvSpPr>
        <p:spPr>
          <a:xfrm>
            <a:off x="1585934" y="901472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聚合查询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A16C88F-0F47-AD48-B2D5-EAF9025B74B4}"/>
              </a:ext>
            </a:extLst>
          </p:cNvPr>
          <p:cNvSpPr/>
          <p:nvPr/>
        </p:nvSpPr>
        <p:spPr>
          <a:xfrm>
            <a:off x="981307" y="1680675"/>
            <a:ext cx="10905893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Bucket Aggregation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一些列满足特定条件的文档的集合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Metric Aggregation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一些数学运算，可以对文档字段进行统计分析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Pipeline Aggregation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对其他的聚合结果进行二次聚合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Matrix Aggregation -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支持对多个字段的操作并提供一个结果矩阵</a:t>
            </a:r>
          </a:p>
          <a:p>
            <a:endParaRPr lang="zh-CN" altLang="en-US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3AFB6AC-2DC5-6F47-8B22-278E0A9C2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619" y="3401121"/>
            <a:ext cx="6203581" cy="289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896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1251B38A-E2D6-354D-89C5-E10908E288FC}"/>
              </a:ext>
            </a:extLst>
          </p:cNvPr>
          <p:cNvSpPr txBox="1">
            <a:spLocks/>
          </p:cNvSpPr>
          <p:nvPr/>
        </p:nvSpPr>
        <p:spPr>
          <a:xfrm>
            <a:off x="1585934" y="901472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Term</a:t>
            </a:r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和全文搜索的区别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3BD1DEE-6E9A-6243-A3D0-A56B51C099EC}"/>
              </a:ext>
            </a:extLst>
          </p:cNvPr>
          <p:cNvSpPr/>
          <p:nvPr/>
        </p:nvSpPr>
        <p:spPr>
          <a:xfrm>
            <a:off x="981307" y="1680675"/>
            <a:ext cx="1090589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Term Level Query: Term Query / Range Query / Exists Query / Prefix Query / Wildcard Query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在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ES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中，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Term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查询，对输入不做分词。 会将输入作为一个整体，在倒排索引中查找准确的词项，并且使用相关度算分公式为每个包含该词项的文档进行相关度算分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可以通过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Constant Score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将查询转换成一个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Filtering</a:t>
            </a:r>
            <a:r>
              <a:rPr lang="zh-CN" altLang="e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，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避免算分，并利用缓存，提高性能。</a:t>
            </a:r>
          </a:p>
          <a:p>
            <a:endParaRPr lang="zh-CN" altLang="en-US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7B8B8CB-7373-874C-B261-43922D6AC22D}"/>
              </a:ext>
            </a:extLst>
          </p:cNvPr>
          <p:cNvSpPr/>
          <p:nvPr/>
        </p:nvSpPr>
        <p:spPr>
          <a:xfrm>
            <a:off x="981306" y="3929504"/>
            <a:ext cx="10905893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索引和搜索时都会进行分词，查询字符串先传递到一个合适的分词器，然后生成一个供查询的词项列表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查询时候，先会对输入的查询进行分词，然后每个词项逐个进行底层的查询，最终将结果进行合并。并为每个文档生成一个算分</a:t>
            </a:r>
          </a:p>
          <a:p>
            <a:endParaRPr lang="zh-CN" altLang="en-US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353733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9D489A33-6CD3-AE40-80A3-B743D28B9472}"/>
              </a:ext>
            </a:extLst>
          </p:cNvPr>
          <p:cNvSpPr txBox="1">
            <a:spLocks/>
          </p:cNvSpPr>
          <p:nvPr/>
        </p:nvSpPr>
        <p:spPr>
          <a:xfrm>
            <a:off x="1585934" y="901472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搜索的相关性算分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82192A4-7C59-1F48-88F2-3A912FE0518A}"/>
              </a:ext>
            </a:extLst>
          </p:cNvPr>
          <p:cNvSpPr/>
          <p:nvPr/>
        </p:nvSpPr>
        <p:spPr>
          <a:xfrm>
            <a:off x="981307" y="1680675"/>
            <a:ext cx="1090589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搜索的相关性算分，描述了一个文档和查询语句匹配的程度。 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ES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会对每个匹配查询条件的结果进行算分</a:t>
            </a:r>
            <a:r>
              <a:rPr lang="en-US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_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score</a:t>
            </a:r>
            <a:r>
              <a:rPr lang="en-US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,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打分的本质是排序，需要把最符合用户需求的文档排在前面。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ES5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之前，默认的相关性算分采用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TF-IDF,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现在采用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BM25</a:t>
            </a:r>
          </a:p>
          <a:p>
            <a:endParaRPr lang="zh-CN" altLang="en-US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210FB85-6A3A-8741-9079-1B9BCD1832E7}"/>
              </a:ext>
            </a:extLst>
          </p:cNvPr>
          <p:cNvSpPr/>
          <p:nvPr/>
        </p:nvSpPr>
        <p:spPr>
          <a:xfrm>
            <a:off x="981306" y="2825534"/>
            <a:ext cx="10905893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i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词频 </a:t>
            </a:r>
            <a:r>
              <a:rPr lang="en" altLang="zh-CN" sz="2000" b="1" i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Term Frequency:</a:t>
            </a: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检索词在一篇文档中出现的频率</a:t>
            </a:r>
            <a:b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</a:b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检索词出现的次数除以文档的总字数。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度量一条查询和记过文档相关性的简单方法：简单将搜索中每一个词的</a:t>
            </a:r>
            <a:r>
              <a:rPr lang="en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TF</a:t>
            </a: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进行相加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Stop Word</a:t>
            </a:r>
            <a:br>
              <a:rPr lang="en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</a:br>
            <a:r>
              <a:rPr lang="en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"</a:t>
            </a: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的</a:t>
            </a:r>
            <a:r>
              <a:rPr lang="en-US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"</a:t>
            </a: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在文档中出现了很多次，但是对贡献相关度几乎没有用处，不应该考虑他们的</a:t>
            </a:r>
            <a:r>
              <a:rPr lang="en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TF</a:t>
            </a:r>
          </a:p>
          <a:p>
            <a:endParaRPr lang="zh-CN" altLang="en-US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56712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EE115280-3885-AC42-9372-E1AF617D8F9A}"/>
              </a:ext>
            </a:extLst>
          </p:cNvPr>
          <p:cNvSpPr txBox="1">
            <a:spLocks/>
          </p:cNvSpPr>
          <p:nvPr/>
        </p:nvSpPr>
        <p:spPr>
          <a:xfrm>
            <a:off x="1585934" y="901472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搜索的相关性算分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A73FFF6-EA88-3248-8883-B576AAF606EF}"/>
              </a:ext>
            </a:extLst>
          </p:cNvPr>
          <p:cNvSpPr/>
          <p:nvPr/>
        </p:nvSpPr>
        <p:spPr>
          <a:xfrm>
            <a:off x="1159726" y="1710412"/>
            <a:ext cx="10905893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i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逆文档频率</a:t>
            </a:r>
            <a:r>
              <a:rPr lang="en" altLang="zh-CN" sz="2000" b="1" i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IDF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DF:</a:t>
            </a: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检索词在所有文档中出现的频率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Inverse Document Frequency:</a:t>
            </a: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简单说</a:t>
            </a:r>
            <a:r>
              <a:rPr lang="en-US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=</a:t>
            </a:r>
            <a:r>
              <a:rPr lang="en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log(</a:t>
            </a: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全部文档数</a:t>
            </a:r>
            <a:r>
              <a:rPr lang="en-US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/</a:t>
            </a: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检索词出现过的文档总数</a:t>
            </a:r>
            <a:r>
              <a:rPr lang="en-US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TF-IDF </a:t>
            </a: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本质上就是将</a:t>
            </a:r>
            <a:r>
              <a:rPr lang="en" altLang="zh-CN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TF</a:t>
            </a:r>
            <a:r>
              <a:rPr lang="zh-CN" altLang="en-US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求和变成了加权求和</a:t>
            </a:r>
          </a:p>
          <a:p>
            <a:endParaRPr lang="zh-CN" altLang="en-US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56E2176-0E25-8841-BE6C-95526539B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091" y="3423998"/>
            <a:ext cx="9798637" cy="252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961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34B584D0-7E9A-0343-A5E4-6E4BAE89E4B4}"/>
              </a:ext>
            </a:extLst>
          </p:cNvPr>
          <p:cNvSpPr txBox="1">
            <a:spLocks/>
          </p:cNvSpPr>
          <p:nvPr/>
        </p:nvSpPr>
        <p:spPr>
          <a:xfrm>
            <a:off x="1585934" y="901472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TF-IDF</a:t>
            </a:r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的概念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D3E563C-E595-3148-8007-23DA02981CB4}"/>
              </a:ext>
            </a:extLst>
          </p:cNvPr>
          <p:cNvSpPr/>
          <p:nvPr/>
        </p:nvSpPr>
        <p:spPr>
          <a:xfrm>
            <a:off x="1159726" y="1710412"/>
            <a:ext cx="10905893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TF-IDF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被公认为是信息检索领域的最重要的发明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除了在信息检索，在文献分类和其他相关领域有着非常广泛的应用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现代搜索引擎，对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TF-IDF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进行了大量细微的优化</a:t>
            </a:r>
          </a:p>
          <a:p>
            <a:endParaRPr lang="zh-CN" altLang="en-US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E5E8C94-4B9D-8749-9726-5643C035B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716" y="3125590"/>
            <a:ext cx="9135388" cy="249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992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标题 3">
            <a:extLst>
              <a:ext uri="{FF2B5EF4-FFF2-40B4-BE49-F238E27FC236}">
                <a16:creationId xmlns:a16="http://schemas.microsoft.com/office/drawing/2014/main" id="{6AE18B18-107F-F640-ACCE-185448983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1524" y="760223"/>
            <a:ext cx="8588953" cy="634237"/>
          </a:xfrm>
        </p:spPr>
        <p:txBody>
          <a:bodyPr/>
          <a:lstStyle/>
          <a:p>
            <a:pPr algn="ctr"/>
            <a:r>
              <a:rPr lang="zh-CN" altLang="en-US" sz="3600" dirty="0">
                <a:solidFill>
                  <a:srgbClr val="28D900"/>
                </a:solidFill>
              </a:rPr>
              <a:t>主要功能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11080B4-AA19-9C46-AB8C-1D618B300A5C}"/>
              </a:ext>
            </a:extLst>
          </p:cNvPr>
          <p:cNvSpPr txBox="1"/>
          <p:nvPr/>
        </p:nvSpPr>
        <p:spPr>
          <a:xfrm>
            <a:off x="1487754" y="1889636"/>
            <a:ext cx="9216491" cy="3454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海量数据的分布式存储以及集群管理</a:t>
            </a:r>
          </a:p>
          <a:p>
            <a:pPr lvl="1"/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服务和数据的高可用，水平扩展</a:t>
            </a:r>
            <a:endParaRPr lang="en-US" altLang="zh-CN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lvl="1"/>
            <a:endParaRPr lang="zh-CN" altLang="en-US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近实时搜索，性能卓越</a:t>
            </a:r>
          </a:p>
          <a:p>
            <a:pPr lvl="1"/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结构化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/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全文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/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地理位置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/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自动完成</a:t>
            </a:r>
            <a:endParaRPr lang="en-US" altLang="zh-CN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lvl="1"/>
            <a:endParaRPr lang="zh-CN" altLang="en-US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海量数据的近实时分析</a:t>
            </a:r>
          </a:p>
          <a:p>
            <a:pPr lvl="1"/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聚合功能</a:t>
            </a:r>
          </a:p>
          <a:p>
            <a:pPr marL="342900" indent="-342900">
              <a:lnSpc>
                <a:spcPct val="150000"/>
              </a:lnSpc>
              <a:buClr>
                <a:srgbClr val="28D900"/>
              </a:buClr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79650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7980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3">
            <a:extLst>
              <a:ext uri="{FF2B5EF4-FFF2-40B4-BE49-F238E27FC236}">
                <a16:creationId xmlns:a16="http://schemas.microsoft.com/office/drawing/2014/main" id="{8D8E1D8A-65A6-BA4F-8839-364965F5A471}"/>
              </a:ext>
            </a:extLst>
          </p:cNvPr>
          <p:cNvSpPr txBox="1">
            <a:spLocks/>
          </p:cNvSpPr>
          <p:nvPr/>
        </p:nvSpPr>
        <p:spPr>
          <a:xfrm>
            <a:off x="1801524" y="760223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数据库集成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42EA6A1-401D-504B-A537-AC0CAE485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561" y="1714500"/>
            <a:ext cx="9298878" cy="418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698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F1EE09B0-A015-724A-B31A-EB9E42B1F4F8}"/>
              </a:ext>
            </a:extLst>
          </p:cNvPr>
          <p:cNvSpPr txBox="1">
            <a:spLocks/>
          </p:cNvSpPr>
          <p:nvPr/>
        </p:nvSpPr>
        <p:spPr>
          <a:xfrm>
            <a:off x="1801524" y="760223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标题 3">
            <a:extLst>
              <a:ext uri="{FF2B5EF4-FFF2-40B4-BE49-F238E27FC236}">
                <a16:creationId xmlns:a16="http://schemas.microsoft.com/office/drawing/2014/main" id="{7D290129-95EC-004B-90F3-9B3DDE6577FC}"/>
              </a:ext>
            </a:extLst>
          </p:cNvPr>
          <p:cNvSpPr txBox="1">
            <a:spLocks/>
          </p:cNvSpPr>
          <p:nvPr/>
        </p:nvSpPr>
        <p:spPr>
          <a:xfrm>
            <a:off x="1953924" y="912623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基本概念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(document)</a:t>
            </a:r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A918B6C-A167-8F4F-9C6D-CDA67243F02B}"/>
              </a:ext>
            </a:extLst>
          </p:cNvPr>
          <p:cNvSpPr txBox="1"/>
          <p:nvPr/>
        </p:nvSpPr>
        <p:spPr>
          <a:xfrm>
            <a:off x="1487754" y="1889636"/>
            <a:ext cx="92164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2400" dirty="0" err="1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ElasticSearch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是面向文档的，文档是所有可搜索数据的最小单位。类似关系型数据库中的某张表的一条记录</a:t>
            </a:r>
            <a:endParaRPr lang="en-US" altLang="zh-CN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文档会被序列化成</a:t>
            </a:r>
            <a:r>
              <a:rPr lang="en" altLang="zh-CN" sz="2400" dirty="0" err="1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json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来保存。</a:t>
            </a:r>
            <a:endParaRPr lang="en-US" altLang="zh-CN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每个文档都有一个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Unique ID</a:t>
            </a:r>
          </a:p>
        </p:txBody>
      </p:sp>
    </p:spTree>
    <p:extLst>
      <p:ext uri="{BB962C8B-B14F-4D97-AF65-F5344CB8AC3E}">
        <p14:creationId xmlns:p14="http://schemas.microsoft.com/office/powerpoint/2010/main" val="2122296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A2B638F-3D32-574C-B749-F5BD59305FB6}"/>
              </a:ext>
            </a:extLst>
          </p:cNvPr>
          <p:cNvSpPr txBox="1">
            <a:spLocks/>
          </p:cNvSpPr>
          <p:nvPr/>
        </p:nvSpPr>
        <p:spPr>
          <a:xfrm>
            <a:off x="1801524" y="760223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标题 3">
            <a:extLst>
              <a:ext uri="{FF2B5EF4-FFF2-40B4-BE49-F238E27FC236}">
                <a16:creationId xmlns:a16="http://schemas.microsoft.com/office/drawing/2014/main" id="{517978E4-124F-FC45-8B61-60985FF42EFB}"/>
              </a:ext>
            </a:extLst>
          </p:cNvPr>
          <p:cNvSpPr txBox="1">
            <a:spLocks/>
          </p:cNvSpPr>
          <p:nvPr/>
        </p:nvSpPr>
        <p:spPr>
          <a:xfrm>
            <a:off x="1953924" y="912623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基本概念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(index)</a:t>
            </a:r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412B40E-6743-7049-A924-55EE23D62D65}"/>
              </a:ext>
            </a:extLst>
          </p:cNvPr>
          <p:cNvSpPr txBox="1"/>
          <p:nvPr/>
        </p:nvSpPr>
        <p:spPr>
          <a:xfrm>
            <a:off x="1487754" y="1889636"/>
            <a:ext cx="9216491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索引是文档的容器，是一类文档的结合类似关系型数据库中的表</a:t>
            </a:r>
            <a:endParaRPr lang="en-US" altLang="zh-CN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endParaRPr lang="zh-CN" altLang="en-US" sz="28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Index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体现了逻辑空间的概念</a:t>
            </a:r>
            <a:r>
              <a:rPr lang="en-US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: 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每个索引都有自己的</a:t>
            </a:r>
            <a:r>
              <a:rPr lang="en-US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.  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Mapping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定义，用于定义包含的文档的字段名和字段类型</a:t>
            </a:r>
            <a:endParaRPr lang="en-US" altLang="zh-CN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Shard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体现了物理空间的概念</a:t>
            </a:r>
            <a:r>
              <a:rPr lang="en-US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: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索引中的数据分散在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Shard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上</a:t>
            </a:r>
            <a:b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</a:b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Mapping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用于定义文档字段类型，</a:t>
            </a:r>
            <a:r>
              <a:rPr lang="en" altLang="zh-CN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Setting</a:t>
            </a:r>
            <a:r>
              <a:rPr lang="zh-CN" altLang="en-US" sz="20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用来定义不同的数据分布</a:t>
            </a:r>
          </a:p>
        </p:txBody>
      </p:sp>
    </p:spTree>
    <p:extLst>
      <p:ext uri="{BB962C8B-B14F-4D97-AF65-F5344CB8AC3E}">
        <p14:creationId xmlns:p14="http://schemas.microsoft.com/office/powerpoint/2010/main" val="869391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6F9E053E-21D1-2843-9C29-ACF2A04DB500}"/>
              </a:ext>
            </a:extLst>
          </p:cNvPr>
          <p:cNvSpPr txBox="1">
            <a:spLocks/>
          </p:cNvSpPr>
          <p:nvPr/>
        </p:nvSpPr>
        <p:spPr>
          <a:xfrm>
            <a:off x="1953924" y="912623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对比关系型数据库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D105BC-A48A-E44B-AFEC-E69668DCD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547" y="1652704"/>
            <a:ext cx="6513706" cy="472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732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6AE52D44-1B0F-2140-A1F7-E1553E4D0E69}"/>
              </a:ext>
            </a:extLst>
          </p:cNvPr>
          <p:cNvSpPr txBox="1">
            <a:spLocks/>
          </p:cNvSpPr>
          <p:nvPr/>
        </p:nvSpPr>
        <p:spPr>
          <a:xfrm>
            <a:off x="1801524" y="760223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标题 3">
            <a:extLst>
              <a:ext uri="{FF2B5EF4-FFF2-40B4-BE49-F238E27FC236}">
                <a16:creationId xmlns:a16="http://schemas.microsoft.com/office/drawing/2014/main" id="{34532915-875E-C14E-A808-A41E2E87CAF5}"/>
              </a:ext>
            </a:extLst>
          </p:cNvPr>
          <p:cNvSpPr txBox="1">
            <a:spLocks/>
          </p:cNvSpPr>
          <p:nvPr/>
        </p:nvSpPr>
        <p:spPr>
          <a:xfrm>
            <a:off x="1953924" y="912623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基本概念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节点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CB5444F-6FD6-554A-9755-6645C1B45215}"/>
              </a:ext>
            </a:extLst>
          </p:cNvPr>
          <p:cNvSpPr txBox="1"/>
          <p:nvPr/>
        </p:nvSpPr>
        <p:spPr>
          <a:xfrm>
            <a:off x="1487754" y="1889636"/>
            <a:ext cx="92164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节点是一个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ES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的实例</a:t>
            </a:r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本质上就是一个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java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进程</a:t>
            </a:r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一台机器上可以运行多个</a:t>
            </a:r>
            <a:r>
              <a:rPr lang="en" altLang="zh-CN" sz="2400" dirty="0" err="1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es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进程，但是生产环境一般建议一台机器上只运行一个</a:t>
            </a:r>
            <a:r>
              <a:rPr lang="en" altLang="zh-CN" sz="2400" dirty="0" err="1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es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实例</a:t>
            </a:r>
            <a:endParaRPr lang="en-US" altLang="zh-CN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lvl="1"/>
            <a:endParaRPr lang="zh-CN" altLang="en-US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每一个节点都有名字，通过配置文件配置，或者启动时候 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-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E </a:t>
            </a:r>
            <a:r>
              <a:rPr lang="en" altLang="zh-CN" sz="2400" dirty="0" err="1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node.name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=node1 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指定</a:t>
            </a:r>
            <a:endParaRPr lang="en-US" altLang="zh-CN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endParaRPr lang="zh-CN" altLang="en-US" sz="2400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j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每一个节点在启动之后，会分配一个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UID,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保存在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data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目录下面</a:t>
            </a:r>
          </a:p>
        </p:txBody>
      </p:sp>
    </p:spTree>
    <p:extLst>
      <p:ext uri="{BB962C8B-B14F-4D97-AF65-F5344CB8AC3E}">
        <p14:creationId xmlns:p14="http://schemas.microsoft.com/office/powerpoint/2010/main" val="2602583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B47DA3C1-E994-7741-8C87-463F286C0A94}"/>
              </a:ext>
            </a:extLst>
          </p:cNvPr>
          <p:cNvSpPr txBox="1">
            <a:spLocks/>
          </p:cNvSpPr>
          <p:nvPr/>
        </p:nvSpPr>
        <p:spPr>
          <a:xfrm>
            <a:off x="1801524" y="760223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标题 3">
            <a:extLst>
              <a:ext uri="{FF2B5EF4-FFF2-40B4-BE49-F238E27FC236}">
                <a16:creationId xmlns:a16="http://schemas.microsoft.com/office/drawing/2014/main" id="{5A3520F9-8DBA-F34A-89A1-00262CEF0F17}"/>
              </a:ext>
            </a:extLst>
          </p:cNvPr>
          <p:cNvSpPr txBox="1">
            <a:spLocks/>
          </p:cNvSpPr>
          <p:nvPr/>
        </p:nvSpPr>
        <p:spPr>
          <a:xfrm>
            <a:off x="1953924" y="912623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基本概念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分片</a:t>
            </a:r>
            <a:r>
              <a:rPr lang="en-US" altLang="zh-CN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lang="zh-CN" altLang="en-US" sz="3600" b="1" dirty="0">
              <a:solidFill>
                <a:srgbClr val="28D9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7AD9C4E-8C11-DC43-A0DE-8A50439AE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516" y="1939538"/>
            <a:ext cx="10053655" cy="363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28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3">
            <a:extLst>
              <a:ext uri="{FF2B5EF4-FFF2-40B4-BE49-F238E27FC236}">
                <a16:creationId xmlns:a16="http://schemas.microsoft.com/office/drawing/2014/main" id="{66F207A5-C6A8-8143-AF1E-029439A226B2}"/>
              </a:ext>
            </a:extLst>
          </p:cNvPr>
          <p:cNvSpPr txBox="1">
            <a:spLocks/>
          </p:cNvSpPr>
          <p:nvPr/>
        </p:nvSpPr>
        <p:spPr>
          <a:xfrm>
            <a:off x="1953924" y="912623"/>
            <a:ext cx="8588953" cy="6342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b="1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倒排索引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5A9344C-5A6B-7843-B7B7-780E6EC1E953}"/>
              </a:ext>
            </a:extLst>
          </p:cNvPr>
          <p:cNvSpPr txBox="1"/>
          <p:nvPr/>
        </p:nvSpPr>
        <p:spPr>
          <a:xfrm>
            <a:off x="1487754" y="1822729"/>
            <a:ext cx="92164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Elasticsearch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使用一种叫做倒排索引</a:t>
            </a:r>
            <a:r>
              <a:rPr lang="en-US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(</a:t>
            </a:r>
            <a:r>
              <a:rPr lang="en" altLang="zh-CN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inverted index)</a:t>
            </a: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的结构来做快速的全文搜索。倒排索引由在文档中出现的唯一的单词列表，以及对于每个单词在文档中的位置组成。</a:t>
            </a:r>
            <a:b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</a:br>
            <a:r>
              <a:rPr lang="zh-CN" altLang="en-US" sz="2400" dirty="0">
                <a:solidFill>
                  <a:srgbClr val="28D9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我们把正排索引看作是书的目录，那倒排索引就是类似词典中单词的索引页，告诉你它在第几页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04C5A07-137C-5049-B531-C564D2C12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156" y="4149102"/>
            <a:ext cx="4171228" cy="161607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13E39E2-7D60-4D49-B88C-569E89D51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786" y="4149102"/>
            <a:ext cx="4110459" cy="161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600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主题​​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4184</TotalTime>
  <Words>1051</Words>
  <Application>Microsoft Macintosh PowerPoint</Application>
  <PresentationFormat>宽屏</PresentationFormat>
  <Paragraphs>97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等线</vt:lpstr>
      <vt:lpstr>Microsoft YaHei</vt:lpstr>
      <vt:lpstr>Microsoft YaHei Light</vt:lpstr>
      <vt:lpstr>Arial</vt:lpstr>
      <vt:lpstr>Office 主题​​</vt:lpstr>
      <vt:lpstr>PowerPoint 演示文稿</vt:lpstr>
      <vt:lpstr>主要功能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用户</cp:lastModifiedBy>
  <cp:revision>257</cp:revision>
  <dcterms:created xsi:type="dcterms:W3CDTF">2018-07-03T08:49:45Z</dcterms:created>
  <dcterms:modified xsi:type="dcterms:W3CDTF">2019-09-06T03:35:54Z</dcterms:modified>
</cp:coreProperties>
</file>

<file path=docProps/thumbnail.jpeg>
</file>